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plot_initial_p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685800"/>
            <a:ext cx="2834640" cy="1828800"/>
          </a:xfrm>
          <a:prstGeom prst="rect">
            <a:avLst/>
          </a:prstGeom>
        </p:spPr>
      </p:pic>
      <p:pic>
        <p:nvPicPr>
          <p:cNvPr id="4" name="Picture 3" descr="plot_canonical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3657600" cy="1828800"/>
          </a:xfrm>
          <a:prstGeom prst="rect">
            <a:avLst/>
          </a:prstGeom>
        </p:spPr>
      </p:pic>
      <p:pic>
        <p:nvPicPr>
          <p:cNvPr id="5" name="Picture 4" descr="cluster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743200"/>
            <a:ext cx="2133600" cy="1828800"/>
          </a:xfrm>
          <a:prstGeom prst="rect">
            <a:avLst/>
          </a:prstGeom>
        </p:spPr>
      </p:pic>
      <p:pic>
        <p:nvPicPr>
          <p:cNvPr id="6" name="Picture 5" descr="cluste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251960"/>
            <a:ext cx="2133600" cy="1828800"/>
          </a:xfrm>
          <a:prstGeom prst="rect">
            <a:avLst/>
          </a:prstGeom>
        </p:spPr>
      </p:pic>
      <p:pic>
        <p:nvPicPr>
          <p:cNvPr id="7" name="Picture 6" descr="cluste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5760720"/>
            <a:ext cx="2133600" cy="1828800"/>
          </a:xfrm>
          <a:prstGeom prst="rect">
            <a:avLst/>
          </a:prstGeom>
        </p:spPr>
      </p:pic>
      <p:pic>
        <p:nvPicPr>
          <p:cNvPr id="8" name="Picture 7" descr="cluster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7269480"/>
            <a:ext cx="2133600" cy="1828800"/>
          </a:xfrm>
          <a:prstGeom prst="rect">
            <a:avLst/>
          </a:prstGeom>
        </p:spPr>
      </p:pic>
      <p:pic>
        <p:nvPicPr>
          <p:cNvPr id="9" name="Picture 8" descr="cluster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8778240"/>
            <a:ext cx="2133600" cy="1828800"/>
          </a:xfrm>
          <a:prstGeom prst="rect">
            <a:avLst/>
          </a:prstGeom>
        </p:spPr>
      </p:pic>
      <p:pic>
        <p:nvPicPr>
          <p:cNvPr id="10" name="Picture 9" descr="plot_weigh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743200"/>
            <a:ext cx="1828800" cy="2286000"/>
          </a:xfrm>
          <a:prstGeom prst="rect">
            <a:avLst/>
          </a:prstGeom>
        </p:spPr>
      </p:pic>
      <p:pic>
        <p:nvPicPr>
          <p:cNvPr id="11" name="Picture 10" descr="pl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5486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T cell differentiation and aging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36184_cs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36184_cs_prepare_barplot_phase_age_group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685800"/>
            <a:ext cx="1828800" cy="1828800"/>
          </a:xfrm>
          <a:prstGeom prst="rect">
            <a:avLst/>
          </a:prstGeom>
        </p:spPr>
      </p:pic>
      <p:pic>
        <p:nvPicPr>
          <p:cNvPr id="6" name="Picture 5" descr="GSE136184_cs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36184_cs_prepare_barplot_monaco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2743200"/>
            <a:ext cx="1828800" cy="1828800"/>
          </a:xfrm>
          <a:prstGeom prst="rect">
            <a:avLst/>
          </a:prstGeom>
        </p:spPr>
      </p:pic>
      <p:pic>
        <p:nvPicPr>
          <p:cNvPr id="8" name="Picture 7" descr="GSE136184_cs_prepare_vlnplot_age_group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3200"/>
            <a:ext cx="3200400" cy="1828800"/>
          </a:xfrm>
          <a:prstGeom prst="rect">
            <a:avLst/>
          </a:prstGeom>
        </p:spPr>
      </p:pic>
      <p:pic>
        <p:nvPicPr>
          <p:cNvPr id="9" name="Picture 8" descr="GSE136184_cs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136184_aggplot_CARTEx_200_group_monaco_split_countsiz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743200"/>
            <a:ext cx="3048000" cy="1828800"/>
          </a:xfrm>
          <a:prstGeom prst="rect">
            <a:avLst/>
          </a:prstGeom>
        </p:spPr>
      </p:pic>
      <p:pic>
        <p:nvPicPr>
          <p:cNvPr id="11" name="Picture 10" descr="GSE136184_cs_extract_umap_highlight_combin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800600"/>
            <a:ext cx="3657600" cy="1828800"/>
          </a:xfrm>
          <a:prstGeom prst="rect">
            <a:avLst/>
          </a:prstGeom>
        </p:spPr>
      </p:pic>
      <p:pic>
        <p:nvPicPr>
          <p:cNvPr id="12" name="Picture 11" descr="GSE136184_featplot_CARTEx_200_extract_iden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4800600"/>
            <a:ext cx="1371600" cy="1828800"/>
          </a:xfrm>
          <a:prstGeom prst="rect">
            <a:avLst/>
          </a:prstGeom>
        </p:spPr>
      </p:pic>
      <p:pic>
        <p:nvPicPr>
          <p:cNvPr id="13" name="Picture 12" descr="GSE136184_vlnplot_CARTEx_200_extract_iden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4800600"/>
            <a:ext cx="1371600" cy="1828800"/>
          </a:xfrm>
          <a:prstGeom prst="rect">
            <a:avLst/>
          </a:prstGeom>
        </p:spPr>
      </p:pic>
      <p:pic>
        <p:nvPicPr>
          <p:cNvPr id="14" name="Picture 13" descr="GSE136184_transition_volcano_OTvYN_CARTEx_63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8006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743200" cy="18288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8288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06286" cy="18288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85800"/>
            <a:ext cx="2651760" cy="18288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1306286" cy="18288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612571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1371600" cy="18288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2468880" cy="18288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743200" cy="18288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4800600"/>
            <a:ext cx="2560320" cy="18288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800600"/>
            <a:ext cx="32004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58000"/>
            <a:ext cx="2743200" cy="18288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858000"/>
            <a:ext cx="2743200" cy="18288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858000"/>
            <a:ext cx="1306286" cy="18288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6858000"/>
            <a:ext cx="2651760" cy="18288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1306286" cy="18288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915400"/>
            <a:ext cx="2612571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1371600" cy="18288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2560320" cy="18288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743200" cy="18288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4800" y="10972800"/>
            <a:ext cx="2560320" cy="18288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972800"/>
            <a:ext cx="320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timepo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85800"/>
            <a:ext cx="2194560" cy="1828800"/>
          </a:xfrm>
          <a:prstGeom prst="rect">
            <a:avLst/>
          </a:prstGeom>
        </p:spPr>
      </p:pic>
      <p:pic>
        <p:nvPicPr>
          <p:cNvPr id="6" name="Picture 5" descr="GSE120575_prepare_barplot_phase_respon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685800"/>
            <a:ext cx="914400" cy="1828800"/>
          </a:xfrm>
          <a:prstGeom prst="rect">
            <a:avLst/>
          </a:prstGeom>
        </p:spPr>
      </p:pic>
      <p:pic>
        <p:nvPicPr>
          <p:cNvPr id="7" name="Picture 6" descr="GSE120575_prepare_umap_predicted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2743200" cy="1828800"/>
          </a:xfrm>
          <a:prstGeom prst="rect">
            <a:avLst/>
          </a:prstGeom>
        </p:spPr>
      </p:pic>
      <p:pic>
        <p:nvPicPr>
          <p:cNvPr id="8" name="Picture 7" descr="GSE120575_prepare_barplot_monaco_response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685800"/>
            <a:ext cx="914400" cy="1828800"/>
          </a:xfrm>
          <a:prstGeom prst="rect">
            <a:avLst/>
          </a:prstGeom>
        </p:spPr>
      </p:pic>
      <p:pic>
        <p:nvPicPr>
          <p:cNvPr id="9" name="Picture 8" descr="GSE120575_featplot_CARTEx_200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743200"/>
            <a:ext cx="914400" cy="1828800"/>
          </a:xfrm>
          <a:prstGeom prst="rect">
            <a:avLst/>
          </a:prstGeom>
        </p:spPr>
      </p:pic>
      <p:pic>
        <p:nvPicPr>
          <p:cNvPr id="10" name="Picture 9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2743200"/>
            <a:ext cx="2011680" cy="1828800"/>
          </a:xfrm>
          <a:prstGeom prst="rect">
            <a:avLst/>
          </a:prstGeom>
        </p:spPr>
      </p:pic>
      <p:pic>
        <p:nvPicPr>
          <p:cNvPr id="11" name="Picture 10" descr="GSE120575_plot_volcano_baseline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2" name="Picture 11" descr="GSE120575_query_agg_aggplot_CARTEx_200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2743200"/>
            <a:ext cx="2011680" cy="1828800"/>
          </a:xfrm>
          <a:prstGeom prst="rect">
            <a:avLst/>
          </a:prstGeom>
        </p:spPr>
      </p:pic>
      <p:pic>
        <p:nvPicPr>
          <p:cNvPr id="13" name="Picture 12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2743200"/>
            <a:ext cx="2194560" cy="1828800"/>
          </a:xfrm>
          <a:prstGeom prst="rect">
            <a:avLst/>
          </a:prstGeom>
        </p:spPr>
      </p:pic>
      <p:pic>
        <p:nvPicPr>
          <p:cNvPr id="14" name="Picture 13" descr="GSE151511_prepare_umap_responde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5" name="Picture 14" descr="GSE151511_prepare_umap_phas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4800600"/>
            <a:ext cx="2194560" cy="1828800"/>
          </a:xfrm>
          <a:prstGeom prst="rect">
            <a:avLst/>
          </a:prstGeom>
        </p:spPr>
      </p:pic>
      <p:pic>
        <p:nvPicPr>
          <p:cNvPr id="16" name="Picture 15" descr="GSE151511_prepare_barplot_phase_responder_slim_noNA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00" y="4800600"/>
            <a:ext cx="914400" cy="1828800"/>
          </a:xfrm>
          <a:prstGeom prst="rect">
            <a:avLst/>
          </a:prstGeom>
        </p:spPr>
      </p:pic>
      <p:pic>
        <p:nvPicPr>
          <p:cNvPr id="17" name="Picture 16" descr="GSE151511_prepare_umap_predicted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4800600"/>
            <a:ext cx="2743200" cy="1828800"/>
          </a:xfrm>
          <a:prstGeom prst="rect">
            <a:avLst/>
          </a:prstGeom>
        </p:spPr>
      </p:pic>
      <p:pic>
        <p:nvPicPr>
          <p:cNvPr id="18" name="Picture 17" descr="GSE151511_prepare_barplot_monaco_responder_slim_noNA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4800600"/>
            <a:ext cx="914400" cy="1828800"/>
          </a:xfrm>
          <a:prstGeom prst="rect">
            <a:avLst/>
          </a:prstGeom>
        </p:spPr>
      </p:pic>
      <p:pic>
        <p:nvPicPr>
          <p:cNvPr id="19" name="Picture 18" descr="GSE151511_prepare_featplot_CARTEx_200_responde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6858000"/>
            <a:ext cx="914400" cy="1828800"/>
          </a:xfrm>
          <a:prstGeom prst="rect">
            <a:avLst/>
          </a:prstGeom>
        </p:spPr>
      </p:pic>
      <p:pic>
        <p:nvPicPr>
          <p:cNvPr id="20" name="Picture 19" descr="GSE151511_prepare_umap_CARTEx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3000" y="6858000"/>
            <a:ext cx="2011680" cy="1828800"/>
          </a:xfrm>
          <a:prstGeom prst="rect">
            <a:avLst/>
          </a:prstGeom>
        </p:spPr>
      </p:pic>
      <p:pic>
        <p:nvPicPr>
          <p:cNvPr id="21" name="Picture 20" descr="GSE151511_plot_volcano_baseline_respons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2" name="Picture 21" descr="GSE151511_query_agg_aggplot_CARTEx_20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6858000"/>
            <a:ext cx="2011680" cy="1828800"/>
          </a:xfrm>
          <a:prstGeom prst="rect">
            <a:avLst/>
          </a:prstGeom>
        </p:spPr>
      </p:pic>
      <p:pic>
        <p:nvPicPr>
          <p:cNvPr id="23" name="Picture 22" descr="GSE151511_aggplot_CARTEx_200_response_monaco_split_countsiz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3800" y="6858000"/>
            <a:ext cx="2194560" cy="1828800"/>
          </a:xfrm>
          <a:prstGeom prst="rect">
            <a:avLst/>
          </a:prstGeom>
        </p:spPr>
      </p:pic>
      <p:pic>
        <p:nvPicPr>
          <p:cNvPr id="24" name="Picture 23" descr="GSE125881_prepare_umap_group2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" y="8915400"/>
            <a:ext cx="2377440" cy="1828800"/>
          </a:xfrm>
          <a:prstGeom prst="rect">
            <a:avLst/>
          </a:prstGeom>
        </p:spPr>
      </p:pic>
      <p:pic>
        <p:nvPicPr>
          <p:cNvPr id="25" name="Picture 24" descr="GSE125881_prepare_umap_phas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86000" y="8915400"/>
            <a:ext cx="2194560" cy="1828800"/>
          </a:xfrm>
          <a:prstGeom prst="rect">
            <a:avLst/>
          </a:prstGeom>
        </p:spPr>
      </p:pic>
      <p:pic>
        <p:nvPicPr>
          <p:cNvPr id="26" name="Picture 25" descr="GSE125881_prepare_barplot_phase_group2_sli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14800" y="8915400"/>
            <a:ext cx="914400" cy="1828800"/>
          </a:xfrm>
          <a:prstGeom prst="rect">
            <a:avLst/>
          </a:prstGeom>
        </p:spPr>
      </p:pic>
      <p:pic>
        <p:nvPicPr>
          <p:cNvPr id="27" name="Picture 26" descr="GSE125881_prepare_umap_predicted_monaco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29200" y="8915400"/>
            <a:ext cx="2743200" cy="1828800"/>
          </a:xfrm>
          <a:prstGeom prst="rect">
            <a:avLst/>
          </a:prstGeom>
        </p:spPr>
      </p:pic>
      <p:pic>
        <p:nvPicPr>
          <p:cNvPr id="28" name="Picture 27" descr="GSE125881_prepare_barplot_monaco_group2_slim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58000" y="8915400"/>
            <a:ext cx="914400" cy="1828800"/>
          </a:xfrm>
          <a:prstGeom prst="rect">
            <a:avLst/>
          </a:prstGeom>
        </p:spPr>
      </p:pic>
      <p:pic>
        <p:nvPicPr>
          <p:cNvPr id="29" name="Picture 28" descr="GSE125881_prepare_featplot_CARTEx_200_group2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8600" y="10972800"/>
            <a:ext cx="914400" cy="1828800"/>
          </a:xfrm>
          <a:prstGeom prst="rect">
            <a:avLst/>
          </a:prstGeom>
        </p:spPr>
      </p:pic>
      <p:pic>
        <p:nvPicPr>
          <p:cNvPr id="30" name="Picture 29" descr="GSE125881_prepare_umap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3000" y="10972800"/>
            <a:ext cx="2560320" cy="1828800"/>
          </a:xfrm>
          <a:prstGeom prst="rect">
            <a:avLst/>
          </a:prstGeom>
        </p:spPr>
      </p:pic>
      <p:pic>
        <p:nvPicPr>
          <p:cNvPr id="31" name="Picture 30" descr="GSE125881_query_agg_aggplot_CARTEx_200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86400" y="10972800"/>
            <a:ext cx="2011680" cy="1828800"/>
          </a:xfrm>
          <a:prstGeom prst="rect">
            <a:avLst/>
          </a:prstGeom>
        </p:spPr>
      </p:pic>
      <p:pic>
        <p:nvPicPr>
          <p:cNvPr id="32" name="Picture 31" descr="GSE125881_aggplot_CARTEx_200_group2_monaco_split_countsiz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43800" y="10972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2926080" cy="18288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685800"/>
            <a:ext cx="2743200" cy="18288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28800" cy="18288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2651760" cy="18288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685800"/>
            <a:ext cx="1828800" cy="1828800"/>
          </a:xfrm>
          <a:prstGeom prst="rect">
            <a:avLst/>
          </a:prstGeom>
        </p:spPr>
      </p:pic>
      <p:pic>
        <p:nvPicPr>
          <p:cNvPr id="8" name="Picture 7" descr="GSE207935_prepare_vlnplot_affstatstim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194560" cy="1828800"/>
          </a:xfrm>
          <a:prstGeom prst="rect">
            <a:avLst/>
          </a:prstGeom>
        </p:spPr>
      </p:pic>
      <p:pic>
        <p:nvPicPr>
          <p:cNvPr id="9" name="Picture 8" descr="GSE207935_prepare_featplot_CARTEx_200_affstatst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2743200"/>
            <a:ext cx="914400" cy="1828800"/>
          </a:xfrm>
          <a:prstGeom prst="rect">
            <a:avLst/>
          </a:prstGeom>
        </p:spPr>
      </p:pic>
      <p:pic>
        <p:nvPicPr>
          <p:cNvPr id="10" name="Picture 9" descr="GSE20793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2743200"/>
            <a:ext cx="2560320" cy="1828800"/>
          </a:xfrm>
          <a:prstGeom prst="rect">
            <a:avLst/>
          </a:prstGeom>
        </p:spPr>
      </p:pic>
      <p:pic>
        <p:nvPicPr>
          <p:cNvPr id="11" name="Picture 10" descr="GSE207935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2011680" cy="1828800"/>
          </a:xfrm>
          <a:prstGeom prst="rect">
            <a:avLst/>
          </a:prstGeom>
        </p:spPr>
      </p:pic>
      <p:pic>
        <p:nvPicPr>
          <p:cNvPr id="12" name="Picture 11" descr="GSE207935_aggplot_CARTEx_200_affstatstim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207935_plot_volcano_STAT3GOF_control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4800600"/>
            <a:ext cx="2194560" cy="1828800"/>
          </a:xfrm>
          <a:prstGeom prst="rect">
            <a:avLst/>
          </a:prstGeom>
        </p:spPr>
      </p:pic>
      <p:pic>
        <p:nvPicPr>
          <p:cNvPr id="15" name="Picture 14" descr="GSE207935_aggplot_heatmap_C5_C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4800600"/>
            <a:ext cx="29260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aggplot_vlnplot_all_C5_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852160" cy="1828800"/>
          </a:xfrm>
          <a:prstGeom prst="rect">
            <a:avLst/>
          </a:prstGeom>
        </p:spPr>
      </p:pic>
      <p:pic>
        <p:nvPicPr>
          <p:cNvPr id="4" name="Picture 3" descr="GSE207935_prepare_umap_sig_activ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2560320" cy="1828800"/>
          </a:xfrm>
          <a:prstGeom prst="rect">
            <a:avLst/>
          </a:prstGeom>
        </p:spPr>
      </p:pic>
      <p:pic>
        <p:nvPicPr>
          <p:cNvPr id="5" name="Picture 4" descr="GSE207935_prepare_umap_sig_anerg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743200"/>
            <a:ext cx="2560320" cy="1828800"/>
          </a:xfrm>
          <a:prstGeom prst="rect">
            <a:avLst/>
          </a:prstGeom>
        </p:spPr>
      </p:pic>
      <p:pic>
        <p:nvPicPr>
          <p:cNvPr id="6" name="Picture 5" descr="GSE207935_prepare_umap_sig_senescen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743200"/>
            <a:ext cx="2560320" cy="1828800"/>
          </a:xfrm>
          <a:prstGeom prst="rect">
            <a:avLst/>
          </a:prstGeom>
        </p:spPr>
      </p:pic>
      <p:pic>
        <p:nvPicPr>
          <p:cNvPr id="7" name="Picture 6" descr="GSE207935_prepare_umap_sig_stemne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743200"/>
            <a:ext cx="2560320" cy="1828800"/>
          </a:xfrm>
          <a:prstGeom prst="rect">
            <a:avLst/>
          </a:prstGeom>
        </p:spPr>
      </p:pic>
      <p:pic>
        <p:nvPicPr>
          <p:cNvPr id="8" name="Picture 7" descr="GSE207935_prepare_umap_CARTEx_200_splitb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800600"/>
            <a:ext cx="6949440" cy="1828800"/>
          </a:xfrm>
          <a:prstGeom prst="rect">
            <a:avLst/>
          </a:prstGeom>
        </p:spPr>
      </p:pic>
      <p:pic>
        <p:nvPicPr>
          <p:cNvPr id="9" name="Picture 8" descr="GSE207935_prepare_umap_activation_splitby_affstatst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858000"/>
            <a:ext cx="6949440" cy="1828800"/>
          </a:xfrm>
          <a:prstGeom prst="rect">
            <a:avLst/>
          </a:prstGeom>
        </p:spPr>
      </p:pic>
      <p:pic>
        <p:nvPicPr>
          <p:cNvPr id="10" name="Picture 9" descr="GSE207935_prepare_umap_anergy_splitby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915400"/>
            <a:ext cx="6949440" cy="1828800"/>
          </a:xfrm>
          <a:prstGeom prst="rect">
            <a:avLst/>
          </a:prstGeom>
        </p:spPr>
      </p:pic>
      <p:pic>
        <p:nvPicPr>
          <p:cNvPr id="11" name="Picture 10" descr="GSE207935_prepare_umap_senescence_splitby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972800"/>
            <a:ext cx="694944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2743200" cy="1828800"/>
          </a:xfrm>
          <a:prstGeom prst="rect">
            <a:avLst/>
          </a:prstGeom>
        </p:spPr>
      </p:pic>
      <p:pic>
        <p:nvPicPr>
          <p:cNvPr id="4" name="Picture 3" descr="GSE14626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685800"/>
            <a:ext cx="2971800" cy="1828800"/>
          </a:xfrm>
          <a:prstGeom prst="rect">
            <a:avLst/>
          </a:prstGeom>
        </p:spPr>
      </p:pic>
      <p:pic>
        <p:nvPicPr>
          <p:cNvPr id="5" name="Picture 4" descr="GSE146264_prepare_barplot_phase_severity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914400" cy="1828800"/>
          </a:xfrm>
          <a:prstGeom prst="rect">
            <a:avLst/>
          </a:prstGeom>
        </p:spPr>
      </p:pic>
      <p:pic>
        <p:nvPicPr>
          <p:cNvPr id="6" name="Picture 5" descr="GSE14626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2926080" cy="1828800"/>
          </a:xfrm>
          <a:prstGeom prst="rect">
            <a:avLst/>
          </a:prstGeom>
        </p:spPr>
      </p:pic>
      <p:pic>
        <p:nvPicPr>
          <p:cNvPr id="7" name="Picture 6" descr="GSE146264_prepare_barplot_monaco_severity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685800"/>
            <a:ext cx="914400" cy="1828800"/>
          </a:xfrm>
          <a:prstGeom prst="rect">
            <a:avLst/>
          </a:prstGeom>
        </p:spPr>
      </p:pic>
      <p:pic>
        <p:nvPicPr>
          <p:cNvPr id="8" name="Picture 7" descr="GSE146264_prepare_vlnplot_severity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286000" cy="1828800"/>
          </a:xfrm>
          <a:prstGeom prst="rect">
            <a:avLst/>
          </a:prstGeom>
        </p:spPr>
      </p:pic>
      <p:pic>
        <p:nvPicPr>
          <p:cNvPr id="9" name="Picture 8" descr="GSE146264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743200"/>
            <a:ext cx="256032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